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58" r:id="rId5"/>
    <p:sldId id="259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7103745" cy="10234295"/>
  <p:embeddedFontLst>
    <p:embeddedFont>
      <p:font typeface="Calibri Light" panose="020F0302020204030204" pitchFamily="34" charset="0"/>
      <p:regular r:id="rId45"/>
      <p:italic r:id="rId46"/>
    </p:embeddedFont>
    <p:embeddedFont>
      <p:font typeface="Microsoft YaHei" panose="020B0503020204020204" charset="-122"/>
      <p:regular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Nunito Sans ExtraBold" charset="0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38E6"/>
    <a:srgbClr val="3A3AE4"/>
    <a:srgbClr val="3747E7"/>
    <a:srgbClr val="3930EE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8.fntdata"/><Relationship Id="rId51" Type="http://schemas.openxmlformats.org/officeDocument/2006/relationships/font" Target="fonts/font7.fntdata"/><Relationship Id="rId50" Type="http://schemas.openxmlformats.org/officeDocument/2006/relationships/font" Target="fonts/font6.fntdata"/><Relationship Id="rId5" Type="http://schemas.openxmlformats.org/officeDocument/2006/relationships/slide" Target="slides/slide3.xml"/><Relationship Id="rId49" Type="http://schemas.openxmlformats.org/officeDocument/2006/relationships/font" Target="fonts/font5.fntdata"/><Relationship Id="rId48" Type="http://schemas.openxmlformats.org/officeDocument/2006/relationships/font" Target="fonts/font4.fntdata"/><Relationship Id="rId47" Type="http://schemas.openxmlformats.org/officeDocument/2006/relationships/font" Target="fonts/font3.fntdata"/><Relationship Id="rId46" Type="http://schemas.openxmlformats.org/officeDocument/2006/relationships/font" Target="fonts/font2.fntdata"/><Relationship Id="rId45" Type="http://schemas.openxmlformats.org/officeDocument/2006/relationships/font" Target="fonts/font1.fntdata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3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6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 t="46292" r="37615"/>
          <a:stretch>
            <a:fillRect/>
          </a:stretch>
        </p:blipFill>
        <p:spPr>
          <a:xfrm>
            <a:off x="5011354" y="0"/>
            <a:ext cx="7180647" cy="6181870"/>
          </a:xfrm>
          <a:custGeom>
            <a:avLst/>
            <a:gdLst>
              <a:gd name="connsiteX0" fmla="*/ 0 w 7180647"/>
              <a:gd name="connsiteY0" fmla="*/ 0 h 6181870"/>
              <a:gd name="connsiteX1" fmla="*/ 7180647 w 7180647"/>
              <a:gd name="connsiteY1" fmla="*/ 0 h 6181870"/>
              <a:gd name="connsiteX2" fmla="*/ 7180647 w 7180647"/>
              <a:gd name="connsiteY2" fmla="*/ 6181870 h 6181870"/>
              <a:gd name="connsiteX3" fmla="*/ 0 w 7180647"/>
              <a:gd name="connsiteY3" fmla="*/ 6181870 h 618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80647" h="6181870">
                <a:moveTo>
                  <a:pt x="0" y="0"/>
                </a:moveTo>
                <a:lnTo>
                  <a:pt x="7180647" y="0"/>
                </a:lnTo>
                <a:lnTo>
                  <a:pt x="7180647" y="6181870"/>
                </a:lnTo>
                <a:lnTo>
                  <a:pt x="0" y="6181870"/>
                </a:lnTo>
                <a:close/>
              </a:path>
            </a:pathLst>
          </a:custGeom>
        </p:spPr>
      </p:pic>
      <p:pic>
        <p:nvPicPr>
          <p:cNvPr id="11" name="图片 6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l="60753" b="74987"/>
          <a:stretch>
            <a:fillRect/>
          </a:stretch>
        </p:blipFill>
        <p:spPr>
          <a:xfrm>
            <a:off x="0" y="3978907"/>
            <a:ext cx="4519776" cy="2879094"/>
          </a:xfrm>
          <a:custGeom>
            <a:avLst/>
            <a:gdLst>
              <a:gd name="connsiteX0" fmla="*/ 0 w 4519776"/>
              <a:gd name="connsiteY0" fmla="*/ 0 h 2879094"/>
              <a:gd name="connsiteX1" fmla="*/ 4519776 w 4519776"/>
              <a:gd name="connsiteY1" fmla="*/ 0 h 2879094"/>
              <a:gd name="connsiteX2" fmla="*/ 4519776 w 4519776"/>
              <a:gd name="connsiteY2" fmla="*/ 2879094 h 2879094"/>
              <a:gd name="connsiteX3" fmla="*/ 0 w 4519776"/>
              <a:gd name="connsiteY3" fmla="*/ 2879094 h 287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9776" h="2879094">
                <a:moveTo>
                  <a:pt x="0" y="0"/>
                </a:moveTo>
                <a:lnTo>
                  <a:pt x="4519776" y="0"/>
                </a:lnTo>
                <a:lnTo>
                  <a:pt x="4519776" y="2879094"/>
                </a:lnTo>
                <a:lnTo>
                  <a:pt x="0" y="2879094"/>
                </a:lnTo>
                <a:close/>
              </a:path>
            </a:pathLst>
          </a:custGeom>
        </p:spPr>
      </p:pic>
      <p:sp>
        <p:nvSpPr>
          <p:cNvPr id="12" name="椭圆 78"/>
          <p:cNvSpPr/>
          <p:nvPr userDrawn="1">
            <p:custDataLst>
              <p:tags r:id="rId5"/>
            </p:custDataLst>
          </p:nvPr>
        </p:nvSpPr>
        <p:spPr>
          <a:xfrm>
            <a:off x="7410821" y="1236375"/>
            <a:ext cx="4781179" cy="478117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46000">
                <a:schemeClr val="accent4"/>
              </a:gs>
              <a:gs pos="100000">
                <a:schemeClr val="accent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3" name="图片对象" descr="E:\PPT翻新\图片3.png图片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 r="1432" b="3846"/>
          <a:stretch>
            <a:fillRect/>
          </a:stretch>
        </p:blipFill>
        <p:spPr>
          <a:xfrm>
            <a:off x="5417820" y="761365"/>
            <a:ext cx="6774180" cy="6096635"/>
          </a:xfrm>
          <a:prstGeom prst="rect">
            <a:avLst/>
          </a:prstGeom>
        </p:spPr>
      </p:pic>
      <p:sp>
        <p:nvSpPr>
          <p:cNvPr id="14" name="任意多边形: 形状 21"/>
          <p:cNvSpPr/>
          <p:nvPr userDrawn="1">
            <p:custDataLst>
              <p:tags r:id="rId8"/>
            </p:custDataLst>
          </p:nvPr>
        </p:nvSpPr>
        <p:spPr>
          <a:xfrm>
            <a:off x="0" y="588645"/>
            <a:ext cx="594995" cy="913765"/>
          </a:xfrm>
          <a:custGeom>
            <a:avLst/>
            <a:gdLst>
              <a:gd name="connsiteX0" fmla="*/ 138215 w 595085"/>
              <a:gd name="connsiteY0" fmla="*/ 0 h 913740"/>
              <a:gd name="connsiteX1" fmla="*/ 595085 w 595085"/>
              <a:gd name="connsiteY1" fmla="*/ 456870 h 913740"/>
              <a:gd name="connsiteX2" fmla="*/ 138215 w 595085"/>
              <a:gd name="connsiteY2" fmla="*/ 913740 h 913740"/>
              <a:gd name="connsiteX3" fmla="*/ 46140 w 595085"/>
              <a:gd name="connsiteY3" fmla="*/ 904458 h 913740"/>
              <a:gd name="connsiteX4" fmla="*/ 0 w 595085"/>
              <a:gd name="connsiteY4" fmla="*/ 890136 h 913740"/>
              <a:gd name="connsiteX5" fmla="*/ 0 w 595085"/>
              <a:gd name="connsiteY5" fmla="*/ 23605 h 913740"/>
              <a:gd name="connsiteX6" fmla="*/ 46140 w 595085"/>
              <a:gd name="connsiteY6" fmla="*/ 9282 h 913740"/>
              <a:gd name="connsiteX7" fmla="*/ 138215 w 595085"/>
              <a:gd name="connsiteY7" fmla="*/ 0 h 91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085" h="913740">
                <a:moveTo>
                  <a:pt x="138215" y="0"/>
                </a:moveTo>
                <a:cubicBezTo>
                  <a:pt x="390537" y="0"/>
                  <a:pt x="595085" y="204548"/>
                  <a:pt x="595085" y="456870"/>
                </a:cubicBezTo>
                <a:cubicBezTo>
                  <a:pt x="595085" y="709192"/>
                  <a:pt x="390537" y="913740"/>
                  <a:pt x="138215" y="913740"/>
                </a:cubicBezTo>
                <a:cubicBezTo>
                  <a:pt x="106675" y="913740"/>
                  <a:pt x="75881" y="910544"/>
                  <a:pt x="46140" y="904458"/>
                </a:cubicBezTo>
                <a:lnTo>
                  <a:pt x="0" y="890136"/>
                </a:lnTo>
                <a:lnTo>
                  <a:pt x="0" y="23605"/>
                </a:lnTo>
                <a:lnTo>
                  <a:pt x="46140" y="9282"/>
                </a:lnTo>
                <a:cubicBezTo>
                  <a:pt x="75881" y="3196"/>
                  <a:pt x="106675" y="0"/>
                  <a:pt x="13821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4438E6"/>
              </a:gs>
              <a:gs pos="100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署名"/>
          <p:cNvSpPr txBox="1">
            <a:spLocks noGrp="1"/>
          </p:cNvSpPr>
          <p:nvPr>
            <p:ph type="body" idx="3" hasCustomPrompt="1"/>
            <p:custDataLst>
              <p:tags r:id="rId9"/>
            </p:custDataLst>
          </p:nvPr>
        </p:nvSpPr>
        <p:spPr>
          <a:xfrm>
            <a:off x="542290" y="5011420"/>
            <a:ext cx="5178425" cy="43243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>
                <a:latin typeface="+mn-lt"/>
              </a:defRPr>
            </a:defPPr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2000" b="0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Nunito Sans ExtraBold" charset="0"/>
                <a:cs typeface="Nunito Sans ExtraBold" charset="0"/>
                <a:sym typeface="+mn-ea"/>
              </a:defRPr>
            </a:lvl1pPr>
            <a:lvl2pPr indent="0">
              <a:buNone/>
              <a:defRPr sz="2000">
                <a:latin typeface="Nunito Sans ExtraBold" charset="0"/>
                <a:cs typeface="Nunito Sans ExtraBold" charset="0"/>
              </a:defRPr>
            </a:lvl2pPr>
          </a:lstStyle>
          <a:p>
            <a:pPr lvl="0"/>
            <a:r>
              <a:rPr lang="fr-FR" altLang="en-US">
                <a:sym typeface="+mn-ea"/>
              </a:rPr>
              <a:t>Par : BADIBANGA BADIBANGA 1ICE EE</a:t>
            </a:r>
            <a:endParaRPr lang="fr-FR" altLang="en-US" dirty="0"/>
          </a:p>
          <a:p>
            <a:pPr lvl="0" indent="457200"/>
            <a:r>
              <a:rPr lang="fr-FR" altLang="en-US">
                <a:sym typeface="+mn-ea"/>
              </a:rPr>
              <a:t>   DZAPILI MITANO 1ICE EE</a:t>
            </a:r>
            <a:endParaRPr lang="fr-FR" altLang="en-US">
              <a:sym typeface="+mn-ea"/>
            </a:endParaRPr>
          </a:p>
          <a:p>
            <a:pPr lvl="0" indent="457200"/>
            <a:r>
              <a:rPr lang="fr-FR" altLang="en-US">
                <a:sym typeface="+mn-ea"/>
              </a:rPr>
              <a:t>   LOOTA BETOKO 1ICE EE</a:t>
            </a:r>
            <a:endParaRPr lang="fr-FR" altLang="en-US">
              <a:sym typeface="+mn-ea"/>
            </a:endParaRPr>
          </a:p>
          <a:p>
            <a:pPr lvl="0" indent="457200"/>
            <a:r>
              <a:rPr lang="fr-FR" altLang="en-US">
                <a:sym typeface="+mn-ea"/>
              </a:rPr>
              <a:t>   MARHEGANE BITATI 1ICE IN</a:t>
            </a:r>
            <a:endParaRPr lang="fr-FR" altLang="en-US" dirty="0"/>
          </a:p>
          <a:p>
            <a:pPr marL="457200" lvl="1" indent="457200"/>
            <a:r>
              <a:rPr lang="fr-FR" altLang="en-US">
                <a:sym typeface="+mn-ea"/>
              </a:rPr>
              <a:t> </a:t>
            </a:r>
            <a:endParaRPr lang="fr-FR" altLang="en-US" dirty="0"/>
          </a:p>
          <a:p>
            <a:pPr lvl="0"/>
            <a:endParaRPr lang="fr-FR" altLang="en-US" dirty="0">
              <a:sym typeface="+mn-ea"/>
            </a:endParaRPr>
          </a:p>
        </p:txBody>
      </p:sp>
      <p:sp>
        <p:nvSpPr>
          <p:cNvPr id="16" name="标题"/>
          <p:cNvSpPr txBox="1"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542290" y="1707515"/>
            <a:ext cx="5575300" cy="30988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6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fr-FR" altLang="en-US">
                <a:sym typeface="+mn-ea"/>
              </a:rPr>
              <a:t>Application interactive pour l’analyse et la commande de systèmes</a:t>
            </a:r>
            <a:endParaRPr dirty="0">
              <a:latin typeface="+mj-lt"/>
              <a:sym typeface="+mn-ea"/>
            </a:endParaRPr>
          </a:p>
        </p:txBody>
      </p:sp>
      <p:sp>
        <p:nvSpPr>
          <p:cNvPr id="17" name="副标题"/>
          <p:cNvSpPr txBox="1">
            <a:spLocks noGrp="1"/>
          </p:cNvSpPr>
          <p:nvPr userDrawn="1">
            <p:custDataLst>
              <p:tags r:id="rId11"/>
            </p:custDataLst>
          </p:nvPr>
        </p:nvSpPr>
        <p:spPr>
          <a:xfrm>
            <a:off x="838200" y="588645"/>
            <a:ext cx="5575935" cy="13792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8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3200" b="1" i="0" u="none" strike="noStrike" kern="1200" cap="none" spc="0" normalizeH="0" baseline="0" noProof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  <a:tileRect/>
                </a:gradFill>
                <a:latin typeface="+mj-lt"/>
                <a:sym typeface="+mn-ea"/>
              </a:defRPr>
            </a:lvl1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endParaRPr lang="fr-FR" altLang="en-US"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lang="fr-FR" altLang="en-US"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fr-FR" altLang="en-US">
                <a:sym typeface="+mn-ea"/>
              </a:rPr>
              <a:t>ControlSysLab - Projet Systèmes Asservis</a:t>
            </a:r>
            <a:endParaRPr dirty="0"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Observateur de Luenberger.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Mesure partielle ou compl</a:t>
            </a:r>
            <a:r>
              <a:rPr lang="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te.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Comparaison boucle compl</a:t>
            </a:r>
            <a:r>
              <a:rPr lang="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te vs partielle.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Exemple : y = x1, pôles observateur = (-6, -7).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4428490" y="447040"/>
            <a:ext cx="692531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Commande de Sortie</a:t>
            </a:r>
            <a:endParaRPr lang="en-US" altLang="fr-CA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diteur d’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quations diff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rentielles.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Lin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arisation automatique (Jacobienne).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thode de Lyapunov.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Affichage : portraits de phase, surfaces de stabilit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4428490" y="447040"/>
            <a:ext cx="692531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Syst</a:t>
            </a:r>
            <a:r>
              <a:rPr lang="" altLang="en-US" sz="5335" dirty="0"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mes Non Lin</a:t>
            </a:r>
            <a:r>
              <a:rPr lang="en-US" altLang="en-US" sz="5335" dirty="0"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aires</a:t>
            </a:r>
            <a:endParaRPr lang="en-US" altLang="fr-CA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glages manuels et automatiques (Ziegler-Nichols, Cohen-Coon).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Comparaison des performances (r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ponses temporelles, Nyquist).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Exemple : G(s) d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fini 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→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 PID simul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 avec gain ajust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4428490" y="447040"/>
            <a:ext cx="692531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R</a:t>
            </a:r>
            <a:r>
              <a:rPr lang="en-US" altLang="en-US" sz="5335" dirty="0"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gulateurs PID</a:t>
            </a:r>
            <a:endParaRPr lang="en-US" altLang="fr-CA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3930EE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7" name="Zone de texte 6"/>
          <p:cNvSpPr txBox="1"/>
          <p:nvPr userDrawn="1"/>
        </p:nvSpPr>
        <p:spPr>
          <a:xfrm>
            <a:off x="2596515" y="2481580"/>
            <a:ext cx="68999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fr-CA" sz="7200">
                <a:latin typeface="Nunito Sans ExtraBold" charset="0"/>
                <a:cs typeface="Nunito Sans ExtraBold" charset="0"/>
              </a:rPr>
              <a:t>Résultats du Design</a:t>
            </a:r>
            <a:endParaRPr lang="fr-FR" altLang="fr-CA" sz="72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796290"/>
            <a:ext cx="9793605" cy="526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960" y="1737360"/>
            <a:ext cx="10292080" cy="338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772795"/>
            <a:ext cx="6370320" cy="558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24765"/>
            <a:ext cx="5731510" cy="680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82550"/>
            <a:ext cx="5731510" cy="669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69533"/>
            <a:ext cx="5731510" cy="671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任意多边形: 形状 2"/>
          <p:cNvSpPr/>
          <p:nvPr userDrawn="1"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3747E7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/>
          </a:p>
        </p:txBody>
      </p:sp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Zone de texte 6"/>
          <p:cNvSpPr txBox="1"/>
          <p:nvPr userDrawn="1"/>
        </p:nvSpPr>
        <p:spPr>
          <a:xfrm>
            <a:off x="607695" y="1901190"/>
            <a:ext cx="8281035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Introduction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Objectifs spécifiques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Technologies utilisées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Fonctionalités 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Images d’illustration 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pPr marL="457200" lvl="0" indent="-457200">
              <a:spcBef>
                <a:spcPts val="12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fr-FR" altLang="en-US" sz="3200" dirty="0">
                <a:latin typeface="Nunito Sans ExtraBold" charset="0"/>
                <a:cs typeface="Nunito Sans ExtraBold" charset="0"/>
                <a:sym typeface="+mn-ea"/>
              </a:rPr>
              <a:t>Perspectives</a:t>
            </a:r>
            <a:endParaRPr lang="fr-FR" altLang="en-US" sz="3200" dirty="0">
              <a:latin typeface="Nunito Sans ExtraBold" charset="0"/>
              <a:cs typeface="Nunito Sans ExtraBold" charset="0"/>
              <a:sym typeface="+mn-ea"/>
            </a:endParaRPr>
          </a:p>
          <a:p>
            <a:endParaRPr lang="fr-CA" altLang="en-US" sz="3200">
              <a:latin typeface="Nunito Sans ExtraBold" charset="0"/>
              <a:cs typeface="Nunito Sans ExtraBold" charset="0"/>
            </a:endParaRPr>
          </a:p>
        </p:txBody>
      </p:sp>
      <p:sp>
        <p:nvSpPr>
          <p:cNvPr id="10" name="Zone de texte 9"/>
          <p:cNvSpPr txBox="1"/>
          <p:nvPr userDrawn="1"/>
        </p:nvSpPr>
        <p:spPr>
          <a:xfrm>
            <a:off x="7149465" y="77025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fr-CA" sz="3200">
                <a:latin typeface="Nunito Sans ExtraBold" charset="0"/>
                <a:cs typeface="Nunito Sans ExtraBold" charset="0"/>
              </a:rPr>
              <a:t>Plan</a:t>
            </a:r>
            <a:endParaRPr lang="fr-FR" altLang="fr-CA" sz="32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9435" y="1108075"/>
            <a:ext cx="8532495" cy="4641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701675"/>
            <a:ext cx="9184640" cy="545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280" y="572770"/>
            <a:ext cx="5425440" cy="606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4240" y="607060"/>
            <a:ext cx="5303520" cy="5643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035" y="365125"/>
            <a:ext cx="6400165" cy="612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1940" y="388620"/>
            <a:ext cx="6374765" cy="6080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299720"/>
            <a:ext cx="5731510" cy="6258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195" y="1299845"/>
            <a:ext cx="7800975" cy="4258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75565"/>
            <a:ext cx="5731510" cy="670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315" y="520700"/>
            <a:ext cx="5881370" cy="581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chemeClr val="accent3"/>
              </a:gs>
              <a:gs pos="46000">
                <a:srgbClr val="3A3AE4"/>
              </a:gs>
              <a:gs pos="100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00" y="1920503"/>
            <a:ext cx="10880201" cy="4519029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/>
              <a:buChar char="•"/>
            </a:pPr>
            <a:r>
              <a:rPr lang="en-US" altLang="zh-CN" sz="36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Contexte : besoin d’un outil pédagogique pour l’analyse et la conception de systèmes de contrôle.</a:t>
            </a:r>
            <a:endParaRPr lang="en-US" altLang="zh-CN" sz="3600">
              <a:solidFill>
                <a:schemeClr val="tx1"/>
              </a:solidFill>
              <a:latin typeface="Nunito Sans ExtraBold" charset="0"/>
              <a:cs typeface="Nunito Sans ExtraBold" charset="0"/>
            </a:endParaRPr>
          </a:p>
          <a:p>
            <a:pPr>
              <a:buFont typeface="Arial" panose="020B0604020202020204"/>
              <a:buChar char="•"/>
            </a:pPr>
            <a:endParaRPr lang="en-US" altLang="zh-CN" sz="3600">
              <a:solidFill>
                <a:schemeClr val="tx1"/>
              </a:solidFill>
              <a:latin typeface="Nunito Sans ExtraBold" charset="0"/>
              <a:cs typeface="Nunito Sans ExtraBold" charset="0"/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36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Objectif général : combiner théorie et pratique via une application interactive.</a:t>
            </a:r>
            <a:endParaRPr lang="en-US" altLang="zh-CN" sz="36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337810" y="447040"/>
            <a:ext cx="601599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fr-FR" altLang="en-US" dirty="0">
                <a:latin typeface="Nunito Sans ExtraBold" charset="0"/>
                <a:cs typeface="Nunito Sans ExtraBold" charset="0"/>
                <a:sym typeface="+mn-ea"/>
              </a:rPr>
              <a:t>Introduction</a:t>
            </a:r>
            <a:endParaRPr lang="fr-FR" altLang="en-US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835" y="1156970"/>
            <a:ext cx="8481695" cy="454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02380" y="566420"/>
            <a:ext cx="4587240" cy="579120"/>
          </a:xfrm>
          <a:prstGeom prst="rect">
            <a:avLst/>
          </a:prstGeom>
        </p:spPr>
      </p:pic>
      <p:pic>
        <p:nvPicPr>
          <p:cNvPr id="6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802380" y="1039495"/>
            <a:ext cx="4587240" cy="991235"/>
          </a:xfrm>
          <a:prstGeom prst="rect">
            <a:avLst/>
          </a:prstGeom>
        </p:spPr>
      </p:pic>
      <p:sp>
        <p:nvSpPr>
          <p:cNvPr id="7" name="Zone de texte 6"/>
          <p:cNvSpPr txBox="1"/>
          <p:nvPr/>
        </p:nvSpPr>
        <p:spPr>
          <a:xfrm>
            <a:off x="3802221" y="1797844"/>
            <a:ext cx="5080000" cy="739140"/>
          </a:xfrm>
          <a:prstGeom prst="rect">
            <a:avLst/>
          </a:prstGeom>
        </p:spPr>
        <p:txBody>
          <a:bodyPr>
            <a:spAutoFit/>
          </a:bodyPr>
          <a:p>
            <a:endParaRPr lang="en-US" altLang="zh-CN" sz="2600"/>
          </a:p>
          <a:p>
            <a:pPr defTabSz="266700">
              <a:lnSpc>
                <a:spcPct val="101000"/>
              </a:lnSpc>
            </a:pPr>
            <a:r>
              <a:rPr lang="en-US" altLang="zh-CN"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16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802380" y="2378075"/>
            <a:ext cx="4587240" cy="600710"/>
          </a:xfrm>
          <a:prstGeom prst="rect">
            <a:avLst/>
          </a:prstGeom>
        </p:spPr>
      </p:pic>
      <p:sp>
        <p:nvSpPr>
          <p:cNvPr id="9" name="Zone de texte 8"/>
          <p:cNvSpPr txBox="1"/>
          <p:nvPr/>
        </p:nvSpPr>
        <p:spPr>
          <a:xfrm>
            <a:off x="3802221" y="2979261"/>
            <a:ext cx="5080000" cy="739140"/>
          </a:xfrm>
          <a:prstGeom prst="rect">
            <a:avLst/>
          </a:prstGeom>
        </p:spPr>
        <p:txBody>
          <a:bodyPr>
            <a:spAutoFit/>
          </a:bodyPr>
          <a:p>
            <a:endParaRPr lang="en-US" altLang="zh-CN" sz="2600"/>
          </a:p>
          <a:p>
            <a:pPr defTabSz="266700">
              <a:lnSpc>
                <a:spcPct val="101000"/>
              </a:lnSpc>
            </a:pPr>
            <a:r>
              <a:rPr lang="en-US" altLang="zh-CN"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16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0" name="Imag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802380" y="3276600"/>
            <a:ext cx="4587240" cy="861060"/>
          </a:xfrm>
          <a:prstGeom prst="rect">
            <a:avLst/>
          </a:prstGeom>
        </p:spPr>
      </p:pic>
      <p:sp>
        <p:nvSpPr>
          <p:cNvPr id="11" name="Zone de texte 10"/>
          <p:cNvSpPr txBox="1"/>
          <p:nvPr/>
        </p:nvSpPr>
        <p:spPr>
          <a:xfrm>
            <a:off x="3802221" y="4137818"/>
            <a:ext cx="5080000" cy="987425"/>
          </a:xfrm>
          <a:prstGeom prst="rect">
            <a:avLst/>
          </a:prstGeom>
        </p:spPr>
        <p:txBody>
          <a:bodyPr>
            <a:spAutoFit/>
          </a:bodyPr>
          <a:p>
            <a:endParaRPr lang="en-US" altLang="zh-CN" sz="2600"/>
          </a:p>
          <a:p>
            <a:pPr defTabSz="266700">
              <a:lnSpc>
                <a:spcPct val="101000"/>
              </a:lnSpc>
            </a:pPr>
            <a:r>
              <a:rPr lang="en-US" altLang="zh-CN"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16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defTabSz="266700">
              <a:lnSpc>
                <a:spcPct val="101000"/>
              </a:lnSpc>
            </a:pPr>
            <a:r>
              <a:rPr lang="en-US" altLang="zh-CN" sz="160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 </a:t>
            </a:r>
            <a:endParaRPr lang="en-US" altLang="zh-CN" sz="160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pic>
        <p:nvPicPr>
          <p:cNvPr id="12" name="Imag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704590" y="4374515"/>
            <a:ext cx="4587240" cy="75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" name="Picture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222250"/>
            <a:ext cx="5731510" cy="641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92075"/>
            <a:ext cx="5731510" cy="667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245" y="140653"/>
            <a:ext cx="5731510" cy="657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3930EE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7" name="Zone de texte 6"/>
          <p:cNvSpPr txBox="1"/>
          <p:nvPr userDrawn="1"/>
        </p:nvSpPr>
        <p:spPr>
          <a:xfrm>
            <a:off x="2596515" y="2481580"/>
            <a:ext cx="6899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fr-CA" sz="7200">
                <a:latin typeface="Nunito Sans ExtraBold" charset="0"/>
                <a:cs typeface="Nunito Sans ExtraBold" charset="0"/>
              </a:rPr>
              <a:t>Perspectives </a:t>
            </a:r>
            <a:endParaRPr lang="fr-FR" altLang="fr-CA" sz="72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840105" y="126428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fr-FR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Implémenter une interface web (front-end web) 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fr-FR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Concevoir une version app mobile qui soit simple d’utilisation</a:t>
            </a:r>
            <a:endParaRPr lang="fr-FR" altLang="en-US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fr-FR" altLang="en-US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fr-FR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Déployer sur toutes les plateformes de téléchargement</a:t>
            </a:r>
            <a:endParaRPr lang="fr-FR" altLang="en-US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3930EE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7" name="Zone de texte 6"/>
          <p:cNvSpPr txBox="1"/>
          <p:nvPr userDrawn="1"/>
        </p:nvSpPr>
        <p:spPr>
          <a:xfrm>
            <a:off x="2596515" y="2481580"/>
            <a:ext cx="6899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fr-CA" sz="7200">
                <a:latin typeface="Nunito Sans ExtraBold" charset="0"/>
                <a:cs typeface="Nunito Sans ExtraBold" charset="0"/>
              </a:rPr>
              <a:t>Merci ! </a:t>
            </a:r>
            <a:endParaRPr lang="fr-FR" altLang="fr-CA" sz="72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Analyse d’un syst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me lin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aire à partir de son 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quation d’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tat.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V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rification de la contrôlabilit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 et observabilit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Commande par retour d’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tat et retour de sortie.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tude de syst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mes non lin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aires.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Synth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se de 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gulateurs PID.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4"/>
            </p:custDataLst>
          </p:nvPr>
        </p:nvSpPr>
        <p:spPr>
          <a:xfrm>
            <a:off x="5337810" y="447040"/>
            <a:ext cx="601599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fr-FR" altLang="en-US" sz="5335" dirty="0">
                <a:latin typeface="Nunito Sans ExtraBold" charset="0"/>
                <a:cs typeface="Nunito Sans ExtraBold" charset="0"/>
                <a:sym typeface="+mn-ea"/>
              </a:rPr>
              <a:t>Objectifs spécifiques</a:t>
            </a:r>
            <a:endParaRPr lang="fr-FR" altLang="en-US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272540" y="4489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pPr algn="r"/>
            <a:r>
              <a:rPr lang="fr-FR" altLang="en-US" dirty="0" smtClean="0">
                <a:latin typeface="Nunito Sans ExtraBold" charset="0"/>
                <a:cs typeface="Nunito Sans ExtraBold" charset="0"/>
              </a:rPr>
              <a:t>Technologies </a:t>
            </a:r>
            <a:r>
              <a:rPr lang="fr-FR" altLang="en-US" dirty="0" smtClean="0">
                <a:latin typeface="Nunito Sans ExtraBold" charset="0"/>
                <a:cs typeface="Nunito Sans ExtraBold" charset="0"/>
              </a:rPr>
              <a:t>utilisées</a:t>
            </a:r>
            <a:endParaRPr lang="fr-FR" altLang="en-US" dirty="0" smtClean="0">
              <a:latin typeface="Nunito Sans ExtraBold" charset="0"/>
              <a:cs typeface="Nunito Sans ExtraBold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6390" y="3531870"/>
            <a:ext cx="10515600" cy="2697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fr-CA" dirty="0">
                <a:latin typeface="Nunito Sans ExtraBold" charset="0"/>
                <a:cs typeface="Nunito Sans ExtraBold" charset="0"/>
              </a:rPr>
              <a:t>Backend : Python (NumPy, SciPy, SymPy, Control)</a:t>
            </a:r>
            <a:endParaRPr lang="en-US" altLang="fr-CA" dirty="0">
              <a:latin typeface="Nunito Sans ExtraBold" charset="0"/>
              <a:cs typeface="Nunito Sans ExtraBold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fr-CA" dirty="0">
                <a:latin typeface="Nunito Sans ExtraBold" charset="0"/>
                <a:cs typeface="Nunito Sans ExtraBold" charset="0"/>
              </a:rPr>
              <a:t>Interface graphique : PyQt5</a:t>
            </a:r>
            <a:endParaRPr lang="en-US" altLang="fr-CA" dirty="0">
              <a:latin typeface="Nunito Sans ExtraBold" charset="0"/>
              <a:cs typeface="Nunito Sans ExtraBold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fr-CA" dirty="0">
                <a:latin typeface="Nunito Sans ExtraBold" charset="0"/>
                <a:cs typeface="Nunito Sans ExtraBold" charset="0"/>
              </a:rPr>
              <a:t>Simulation : Matplotlib, Plotly.</a:t>
            </a:r>
            <a:endParaRPr lang="en-US" altLang="fr-CA" dirty="0">
              <a:latin typeface="Nunito Sans ExtraBold" charset="0"/>
              <a:cs typeface="Nunito Sans ExtraBold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fr-CA" dirty="0">
                <a:latin typeface="Nunito Sans ExtraBold" charset="0"/>
                <a:cs typeface="Nunito Sans ExtraBold" charset="0"/>
              </a:rPr>
              <a:t>Exportation : PDF / CSV des r</a:t>
            </a:r>
            <a:r>
              <a:rPr lang="en-US" altLang="en-US" dirty="0">
                <a:latin typeface="Nunito Sans ExtraBold" charset="0"/>
                <a:cs typeface="Nunito Sans ExtraBold" charset="0"/>
              </a:rPr>
              <a:t>é</a:t>
            </a:r>
            <a:r>
              <a:rPr lang="en-US" altLang="fr-CA" dirty="0">
                <a:latin typeface="Nunito Sans ExtraBold" charset="0"/>
                <a:cs typeface="Nunito Sans ExtraBold" charset="0"/>
              </a:rPr>
              <a:t>sultats.</a:t>
            </a:r>
            <a:endParaRPr lang="en-US" altLang="fr-CA" dirty="0">
              <a:latin typeface="Nunito Sans ExtraBold" charset="0"/>
              <a:cs typeface="Nunito Sans ExtraBold" charset="0"/>
            </a:endParaRPr>
          </a:p>
        </p:txBody>
      </p:sp>
      <p:sp>
        <p:nvSpPr>
          <p:cNvPr id="8" name="任意多边形: 形状 2"/>
          <p:cNvSpPr/>
          <p:nvPr userDrawn="1"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84000">
                <a:srgbClr val="FFC000"/>
              </a:gs>
              <a:gs pos="68000">
                <a:srgbClr val="5C7595">
                  <a:alpha val="100000"/>
                </a:srgbClr>
              </a:gs>
              <a:gs pos="46000">
                <a:srgbClr val="483CE2"/>
              </a:gs>
              <a:gs pos="100000">
                <a:srgbClr val="FFFF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9" name="Zone de texte 8"/>
          <p:cNvSpPr txBox="1"/>
          <p:nvPr userDrawn="1"/>
        </p:nvSpPr>
        <p:spPr>
          <a:xfrm>
            <a:off x="3741420" y="21050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altLang="fr-CA" sz="3600">
                <a:latin typeface="Nunito Sans ExtraBold" charset="0"/>
                <a:cs typeface="Nunito Sans ExtraBold" charset="0"/>
              </a:rPr>
              <a:t>Architecture MVC</a:t>
            </a:r>
            <a:endParaRPr lang="fr-FR" altLang="fr-CA" sz="36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" name="任意多边形: 形状 2"/>
          <p:cNvSpPr/>
          <p:nvPr>
            <p:custDataLst>
              <p:tags r:id="rId1"/>
            </p:custDataLst>
          </p:nvPr>
        </p:nvSpPr>
        <p:spPr>
          <a:xfrm>
            <a:off x="10841990" y="5400675"/>
            <a:ext cx="1350010" cy="1457325"/>
          </a:xfrm>
          <a:custGeom>
            <a:avLst/>
            <a:gdLst>
              <a:gd name="connsiteX0" fmla="*/ 1655408 w 2097843"/>
              <a:gd name="connsiteY0" fmla="*/ 0 h 2264232"/>
              <a:gd name="connsiteX1" fmla="*/ 1989031 w 2097843"/>
              <a:gd name="connsiteY1" fmla="*/ 33632 h 2264232"/>
              <a:gd name="connsiteX2" fmla="*/ 2097843 w 2097843"/>
              <a:gd name="connsiteY2" fmla="*/ 61611 h 2264232"/>
              <a:gd name="connsiteX3" fmla="*/ 2097843 w 2097843"/>
              <a:gd name="connsiteY3" fmla="*/ 2264232 h 2264232"/>
              <a:gd name="connsiteX4" fmla="*/ 117084 w 2097843"/>
              <a:gd name="connsiteY4" fmla="*/ 2264232 h 2264232"/>
              <a:gd name="connsiteX5" fmla="*/ 74424 w 2097843"/>
              <a:gd name="connsiteY5" fmla="*/ 2147676 h 2264232"/>
              <a:gd name="connsiteX6" fmla="*/ 0 w 2097843"/>
              <a:gd name="connsiteY6" fmla="*/ 1655408 h 2264232"/>
              <a:gd name="connsiteX7" fmla="*/ 1655408 w 2097843"/>
              <a:gd name="connsiteY7" fmla="*/ 0 h 22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7843" h="2264232">
                <a:moveTo>
                  <a:pt x="1655408" y="0"/>
                </a:moveTo>
                <a:cubicBezTo>
                  <a:pt x="1769690" y="0"/>
                  <a:pt x="1881268" y="11581"/>
                  <a:pt x="1989031" y="33632"/>
                </a:cubicBezTo>
                <a:lnTo>
                  <a:pt x="2097843" y="61611"/>
                </a:lnTo>
                <a:lnTo>
                  <a:pt x="2097843" y="2264232"/>
                </a:lnTo>
                <a:lnTo>
                  <a:pt x="117084" y="2264232"/>
                </a:lnTo>
                <a:lnTo>
                  <a:pt x="74424" y="2147676"/>
                </a:lnTo>
                <a:cubicBezTo>
                  <a:pt x="26056" y="1992169"/>
                  <a:pt x="0" y="1826831"/>
                  <a:pt x="0" y="1655408"/>
                </a:cubicBezTo>
                <a:cubicBezTo>
                  <a:pt x="0" y="741151"/>
                  <a:pt x="741151" y="0"/>
                  <a:pt x="165540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46000">
                <a:srgbClr val="3930EE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7" name="任意多边形: 形状 16"/>
          <p:cNvSpPr/>
          <p:nvPr>
            <p:custDataLst>
              <p:tags r:id="rId2"/>
            </p:custDataLst>
          </p:nvPr>
        </p:nvSpPr>
        <p:spPr>
          <a:xfrm>
            <a:off x="0" y="0"/>
            <a:ext cx="2202180" cy="1774825"/>
          </a:xfrm>
          <a:custGeom>
            <a:avLst/>
            <a:gdLst>
              <a:gd name="connsiteX0" fmla="*/ 0 w 2593145"/>
              <a:gd name="connsiteY0" fmla="*/ 0 h 2089574"/>
              <a:gd name="connsiteX1" fmla="*/ 2585357 w 2593145"/>
              <a:gd name="connsiteY1" fmla="*/ 0 h 2089574"/>
              <a:gd name="connsiteX2" fmla="*/ 2593145 w 2593145"/>
              <a:gd name="connsiteY2" fmla="*/ 154244 h 2089574"/>
              <a:gd name="connsiteX3" fmla="*/ 657815 w 2593145"/>
              <a:gd name="connsiteY3" fmla="*/ 2089574 h 2089574"/>
              <a:gd name="connsiteX4" fmla="*/ 82307 w 2593145"/>
              <a:gd name="connsiteY4" fmla="*/ 2002566 h 2089574"/>
              <a:gd name="connsiteX5" fmla="*/ 0 w 2593145"/>
              <a:gd name="connsiteY5" fmla="*/ 1972441 h 208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3145" h="2089574">
                <a:moveTo>
                  <a:pt x="0" y="0"/>
                </a:moveTo>
                <a:lnTo>
                  <a:pt x="2585357" y="0"/>
                </a:lnTo>
                <a:lnTo>
                  <a:pt x="2593145" y="154244"/>
                </a:lnTo>
                <a:cubicBezTo>
                  <a:pt x="2593145" y="1223097"/>
                  <a:pt x="1726668" y="2089574"/>
                  <a:pt x="657815" y="2089574"/>
                </a:cubicBezTo>
                <a:cubicBezTo>
                  <a:pt x="457405" y="2089574"/>
                  <a:pt x="264110" y="2059112"/>
                  <a:pt x="82307" y="2002566"/>
                </a:cubicBezTo>
                <a:lnTo>
                  <a:pt x="0" y="197244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olid"/>
          </a:ln>
          <a:effectLst>
            <a:outerShdw blurRad="863600" dist="304800" dir="8100000" algn="tr" rotWithShape="0">
              <a:schemeClr val="accent3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</a:endParaRPr>
          </a:p>
        </p:txBody>
      </p:sp>
      <p:sp>
        <p:nvSpPr>
          <p:cNvPr id="7" name="Zone de texte 6"/>
          <p:cNvSpPr txBox="1"/>
          <p:nvPr userDrawn="1"/>
        </p:nvSpPr>
        <p:spPr>
          <a:xfrm>
            <a:off x="2596515" y="2481580"/>
            <a:ext cx="68999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altLang="fr-CA" sz="7200">
                <a:latin typeface="Nunito Sans ExtraBold" charset="0"/>
                <a:cs typeface="Nunito Sans ExtraBold" charset="0"/>
              </a:rPr>
              <a:t>Fonctionalités</a:t>
            </a:r>
            <a:endParaRPr lang="fr-FR" altLang="fr-CA" sz="7200">
              <a:latin typeface="Nunito Sans ExtraBold" charset="0"/>
              <a:cs typeface="Nunito Sans Extra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Entr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 : matrices (A, B, C, D).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Sorties : pôles, z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ros, stabilit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Visualisation : 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ponses temporelles, diagrammes de Bode.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>
              <a:buFont typeface="Arial" panose="020B0604020202020204"/>
              <a:buChar char="•"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(Ajouter une illustration de graphe ou sch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ma du manuel)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5337810" y="447040"/>
            <a:ext cx="601599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altLang="fr-CA" sz="5335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Analyse d’</a:t>
            </a:r>
            <a:r>
              <a:rPr altLang="en-US" sz="5335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altLang="fr-CA" sz="5335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tat</a:t>
            </a:r>
            <a:endParaRPr lang="fr-FR" altLang="en-US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Calcul des matrices Wc et Wo.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V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rification automatique (contrôlable / observable).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Visualisation des 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tats accessibles.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Exemple : rang(Wc) = rang(Wo) = 2 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→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 syst</a:t>
            </a:r>
            <a:r>
              <a:rPr lang="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è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me contrôlable et observable.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4428490" y="447040"/>
            <a:ext cx="692531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 fontScale="70000"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Contrôlabilit</a:t>
            </a:r>
            <a:r>
              <a:rPr lang="en-US" altLang="en-US" sz="5335" dirty="0"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 &amp; Observabilit</a:t>
            </a:r>
            <a:r>
              <a:rPr lang="en-US" altLang="en-US" sz="5335" dirty="0">
                <a:latin typeface="Nunito Sans ExtraBold" charset="0"/>
                <a:cs typeface="Nunito Sans ExtraBold" charset="0"/>
                <a:sym typeface="+mn-ea"/>
              </a:rPr>
              <a:t>é</a:t>
            </a:r>
            <a:endParaRPr lang="en-US" altLang="en-US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任意多边形: 形状 24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95700" cy="3929380"/>
          </a:xfrm>
          <a:custGeom>
            <a:avLst/>
            <a:gdLst>
              <a:gd name="connsiteX0" fmla="*/ 0 w 3934691"/>
              <a:gd name="connsiteY0" fmla="*/ 0 h 4181836"/>
              <a:gd name="connsiteX1" fmla="*/ 3640849 w 3934691"/>
              <a:gd name="connsiteY1" fmla="*/ 0 h 4181836"/>
              <a:gd name="connsiteX2" fmla="*/ 3705761 w 3934691"/>
              <a:gd name="connsiteY2" fmla="*/ 134750 h 4181836"/>
              <a:gd name="connsiteX3" fmla="*/ 3934691 w 3934691"/>
              <a:gd name="connsiteY3" fmla="*/ 1268681 h 4181836"/>
              <a:gd name="connsiteX4" fmla="*/ 1021536 w 3934691"/>
              <a:gd name="connsiteY4" fmla="*/ 4181836 h 4181836"/>
              <a:gd name="connsiteX5" fmla="*/ 155253 w 3934691"/>
              <a:gd name="connsiteY5" fmla="*/ 4050866 h 4181836"/>
              <a:gd name="connsiteX6" fmla="*/ 0 w 3934691"/>
              <a:gd name="connsiteY6" fmla="*/ 3994043 h 418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4691" h="4181836">
                <a:moveTo>
                  <a:pt x="0" y="0"/>
                </a:moveTo>
                <a:lnTo>
                  <a:pt x="3640849" y="0"/>
                </a:lnTo>
                <a:lnTo>
                  <a:pt x="3705761" y="134750"/>
                </a:lnTo>
                <a:cubicBezTo>
                  <a:pt x="3853175" y="483275"/>
                  <a:pt x="3934691" y="866458"/>
                  <a:pt x="3934691" y="1268681"/>
                </a:cubicBezTo>
                <a:cubicBezTo>
                  <a:pt x="3934691" y="2877572"/>
                  <a:pt x="2630427" y="4181836"/>
                  <a:pt x="1021536" y="4181836"/>
                </a:cubicBezTo>
                <a:cubicBezTo>
                  <a:pt x="719869" y="4181836"/>
                  <a:pt x="428912" y="4135983"/>
                  <a:pt x="155253" y="4050866"/>
                </a:cubicBezTo>
                <a:lnTo>
                  <a:pt x="0" y="3994043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65000">
                <a:srgbClr val="4B628E">
                  <a:alpha val="100000"/>
                </a:srgbClr>
              </a:gs>
              <a:gs pos="41000">
                <a:srgbClr val="2517D5"/>
              </a:gs>
              <a:gs pos="92000">
                <a:srgbClr val="FFC0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prstDash val="solid"/>
          </a:ln>
          <a:effectLst>
            <a:outerShdw blurRad="203200" dist="101600" dir="8100000" algn="tr" rotWithShape="0">
              <a:srgbClr val="3E3FC2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655955" y="2110105"/>
            <a:ext cx="10880090" cy="4329430"/>
          </a:xfrm>
          <a:prstGeom prst="rect">
            <a:avLst/>
          </a:prstGeom>
          <a:solidFill>
            <a:schemeClr val="bg1">
              <a:alpha val="83000"/>
            </a:schemeClr>
          </a:solidFill>
          <a:ln w="19050">
            <a:solidFill>
              <a:schemeClr val="bg1"/>
            </a:solidFill>
            <a:prstDash val="solid"/>
          </a:ln>
          <a:effectLst>
            <a:outerShdw blurRad="863600" dist="304800" dir="8100000" algn="tr" rotWithShape="0">
              <a:srgbClr val="0048E5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Placement de pôles d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sir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Calcul automatique du gain K.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Simulation boucle ferm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 (avec et sans contrôle).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  <a:p>
            <a:pPr indent="0">
              <a:buFont typeface="Arial" panose="020B0604020202020204"/>
              <a:buNone/>
            </a:pP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Exemple : pôles choisis (-4, -5) 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→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 gain K g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n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r</a:t>
            </a:r>
            <a:r>
              <a:rPr lang="en-US" altLang="en-US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2800">
                <a:solidFill>
                  <a:schemeClr val="tx1"/>
                </a:solidFill>
                <a:latin typeface="Nunito Sans ExtraBold" charset="0"/>
                <a:cs typeface="Nunito Sans ExtraBold" charset="0"/>
                <a:sym typeface="+mn-ea"/>
              </a:rPr>
              <a:t>.</a:t>
            </a:r>
            <a:endParaRPr lang="en-US" altLang="fr-CA" sz="2800">
              <a:solidFill>
                <a:schemeClr val="tx1"/>
              </a:solidFill>
              <a:latin typeface="Nunito Sans ExtraBold" charset="0"/>
              <a:cs typeface="Nunito Sans ExtraBold" charset="0"/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11002010" y="1638622"/>
            <a:ext cx="38036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4428490" y="447040"/>
            <a:ext cx="6925310" cy="1191895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Commande d’</a:t>
            </a:r>
            <a:r>
              <a:rPr lang="" altLang="en-US" sz="5335" dirty="0">
                <a:latin typeface="Nunito Sans ExtraBold" charset="0"/>
                <a:cs typeface="Nunito Sans ExtraBold" charset="0"/>
                <a:sym typeface="+mn-ea"/>
              </a:rPr>
              <a:t>É</a:t>
            </a:r>
            <a:r>
              <a:rPr lang="en-US" altLang="fr-CA" sz="5335" dirty="0">
                <a:latin typeface="Nunito Sans ExtraBold" charset="0"/>
                <a:cs typeface="Nunito Sans ExtraBold" charset="0"/>
                <a:sym typeface="+mn-ea"/>
              </a:rPr>
              <a:t>tat</a:t>
            </a:r>
            <a:endParaRPr lang="en-US" altLang="fr-CA" sz="5335" dirty="0">
              <a:latin typeface="Nunito Sans ExtraBold" charset="0"/>
              <a:cs typeface="Nunito Sans ExtraBold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1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LINE_FORE_SCHEMECOLOR_INDEX_BRIGHTNESS" val="0.4"/>
  <p:tag name="KSO_WM_UNIT_LINE_FORE_SCHEMECOLOR_INDEX" val="15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内容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TEXT_FILL_FORE_SCHEMECOLOR_INDEX_1_BRIGHTNESS" val="0"/>
  <p:tag name="KSO_WM_UNIT_TEXT_FILL_FORE_SCHEMECOLOR_INDEX_1" val="5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9"/>
  <p:tag name="KSO_WM_UNIT_TEXT_FILL_FORE_SCHEMECOLOR_INDEX_2_POS" val="0.532"/>
  <p:tag name="KSO_WM_UNIT_TEXT_FILL_FORE_SCHEMECOLOR_INDEX_2_TRANS" val="0"/>
  <p:tag name="KSO_WM_UNIT_TEXT_FILL_FORE_SCHEMECOLOR_INDEX_3_BRIGHTNESS" val="0"/>
  <p:tag name="KSO_WM_UNIT_TEXT_FILL_FORE_SCHEMECOLOR_INDEX_3" val="6"/>
  <p:tag name="KSO_WM_UNIT_TEXT_FILL_FORE_SCHEMECOLOR_INDEX_3_POS" val="1"/>
  <p:tag name="KSO_WM_UNIT_TEXT_FILL_FORE_SCHEMECOLOR_INDEX_3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ISCONTENTSTITLE" val="0"/>
  <p:tag name="KSO_WM_UNIT_ISNUMDGMTITLE" val="0"/>
  <p:tag name="KSO_WM_UNIT_PRESET_TEXT" val="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7"/>
  <p:tag name="KSO_WM_UNIT_FILL_FORE_SCHEMECOLOR_INDEX_2_POS" val="0.46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2"/>
  <p:tag name="KSO_WM_UNIT_FILL_GRADIENT_ANGLE" val="0"/>
  <p:tag name="KSO_WM_UNIT_FILL_GRADIENT_DIRECTION" val="8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2258</Words>
  <Application>WPS Presentation</Application>
  <PresentationFormat>宽屏</PresentationFormat>
  <Paragraphs>128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Nunito Sans ExtraBold</vt:lpstr>
      <vt:lpstr>Wingdings</vt:lpstr>
      <vt:lpstr>Arial</vt:lpstr>
      <vt:lpstr>Linux Libertine G</vt:lpstr>
      <vt:lpstr>黑体</vt:lpstr>
      <vt:lpstr>Office Theme</vt:lpstr>
      <vt:lpstr>Application interactive pour l’analyse et la commande de systèmes</vt:lpstr>
      <vt:lpstr>PowerPoint 演示文稿</vt:lpstr>
      <vt:lpstr>Introduction</vt:lpstr>
      <vt:lpstr>Objectifs spécifiques</vt:lpstr>
      <vt:lpstr>Technologies utilisées</vt:lpstr>
      <vt:lpstr>PowerPoint 演示文稿</vt:lpstr>
      <vt:lpstr>Objectifs spécifiques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Andy Marhegane</cp:lastModifiedBy>
  <cp:revision>33</cp:revision>
  <dcterms:created xsi:type="dcterms:W3CDTF">2025-08-25T09:38:29Z</dcterms:created>
  <dcterms:modified xsi:type="dcterms:W3CDTF">2025-08-25T10:44:00Z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3084-12.2.0.21183</vt:lpwstr>
  </property>
  <property fmtid="{D5CDD505-2E9C-101B-9397-08002B2CF9AE}" pid="3" name="ICV">
    <vt:lpwstr>8A75A4996E2844C3A93F32495DEC6171_11</vt:lpwstr>
  </property>
</Properties>
</file>